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8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03" r:id="rId10"/>
    <p:sldId id="429" r:id="rId11"/>
    <p:sldId id="422" r:id="rId12"/>
    <p:sldId id="299" r:id="rId13"/>
    <p:sldId id="400" r:id="rId14"/>
    <p:sldId id="399" r:id="rId15"/>
    <p:sldId id="406" r:id="rId16"/>
    <p:sldId id="405" r:id="rId17"/>
    <p:sldId id="407" r:id="rId18"/>
    <p:sldId id="408" r:id="rId19"/>
    <p:sldId id="409" r:id="rId20"/>
    <p:sldId id="412" r:id="rId21"/>
    <p:sldId id="383" r:id="rId22"/>
    <p:sldId id="396" r:id="rId23"/>
    <p:sldId id="356" r:id="rId24"/>
    <p:sldId id="390" r:id="rId25"/>
    <p:sldId id="425" r:id="rId26"/>
    <p:sldId id="391" r:id="rId27"/>
    <p:sldId id="392" r:id="rId28"/>
    <p:sldId id="388" r:id="rId29"/>
    <p:sldId id="415" r:id="rId30"/>
    <p:sldId id="426" r:id="rId31"/>
    <p:sldId id="393" r:id="rId32"/>
    <p:sldId id="394" r:id="rId33"/>
    <p:sldId id="395" r:id="rId34"/>
    <p:sldId id="402" r:id="rId35"/>
    <p:sldId id="419" r:id="rId36"/>
    <p:sldId id="433" r:id="rId37"/>
    <p:sldId id="430" r:id="rId38"/>
    <p:sldId id="401" r:id="rId39"/>
    <p:sldId id="303" r:id="rId40"/>
    <p:sldId id="417" r:id="rId41"/>
    <p:sldId id="416" r:id="rId42"/>
    <p:sldId id="397" r:id="rId43"/>
    <p:sldId id="432" r:id="rId44"/>
    <p:sldId id="442" r:id="rId45"/>
    <p:sldId id="443" r:id="rId46"/>
    <p:sldId id="418" r:id="rId47"/>
    <p:sldId id="434" r:id="rId48"/>
    <p:sldId id="431" r:id="rId49"/>
    <p:sldId id="361" r:id="rId50"/>
    <p:sldId id="413" r:id="rId51"/>
    <p:sldId id="414" r:id="rId52"/>
    <p:sldId id="421" r:id="rId53"/>
    <p:sldId id="420" r:id="rId54"/>
    <p:sldId id="423" r:id="rId55"/>
    <p:sldId id="424" r:id="rId56"/>
    <p:sldId id="435" r:id="rId57"/>
    <p:sldId id="437" r:id="rId58"/>
    <p:sldId id="398" r:id="rId59"/>
    <p:sldId id="382" r:id="rId60"/>
    <p:sldId id="438" r:id="rId61"/>
    <p:sldId id="441" r:id="rId62"/>
    <p:sldId id="440" r:id="rId63"/>
    <p:sldId id="436" r:id="rId64"/>
    <p:sldId id="304" r:id="rId65"/>
    <p:sldId id="439" r:id="rId66"/>
    <p:sldId id="306" r:id="rId67"/>
  </p:sldIdLst>
  <p:sldSz cx="9144000" cy="5143500" type="screen16x9"/>
  <p:notesSz cx="6858000" cy="9144000"/>
  <p:embeddedFontLst>
    <p:embeddedFont>
      <p:font typeface="Roboto" charset="0"/>
      <p:regular r:id="rId69"/>
      <p:bold r:id="rId70"/>
      <p:italic r:id="rId71"/>
      <p:boldItalic r:id="rId72"/>
    </p:embeddedFont>
    <p:embeddedFont>
      <p:font typeface="Calibri" pitchFamily="34" charset="0"/>
      <p:regular r:id="rId73"/>
      <p:bold r:id="rId74"/>
      <p:italic r:id="rId75"/>
      <p:boldItalic r:id="rId76"/>
    </p:embeddedFont>
    <p:embeddedFont>
      <p:font typeface="Arial Unicode MS" pitchFamily="34" charset="-128"/>
      <p:regular r:id="rId77"/>
    </p:embeddedFont>
    <p:embeddedFont>
      <p:font typeface="Consolas" pitchFamily="49" charset="0"/>
      <p:regular r:id="rId78"/>
      <p:bold r:id="rId79"/>
      <p:italic r:id="rId80"/>
      <p:boldItalic r:id="rId81"/>
    </p:embeddedFont>
    <p:embeddedFont>
      <p:font typeface="Segoe UI" pitchFamily="3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504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font" Target="fonts/font16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7204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005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6869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946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4224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31729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4309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2328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24911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6316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6316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6634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72823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72823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714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597926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597926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9464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815382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779134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02619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=""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6538" y="1139588"/>
            <a:ext cx="27346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  <a:r>
              <a:rPr lang="en-US" dirty="0" smtClean="0"/>
              <a:t>salary;</a:t>
            </a:r>
            <a:endParaRPr lang="en-US" dirty="0"/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smtClean="0">
                <a:solidFill>
                  <a:srgbClr val="FF0000"/>
                </a:solidFill>
              </a:rPr>
              <a:t>:</a:t>
            </a:r>
            <a:r>
              <a:rPr lang="en-US" smtClean="0"/>
              <a:t>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ru-RU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016" y="1509681"/>
            <a:ext cx="3380989" cy="311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унаследовать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=""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С может наследовать возможности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sz="1000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protected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</a:t>
            </a:r>
            <a:r>
              <a:rPr lang="ru-RU" dirty="0" smtClean="0"/>
              <a:t> { }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smtClean="0"/>
              <a:t>{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"in </a:t>
            </a:r>
            <a:r>
              <a:rPr lang="en-US" dirty="0" err="1" smtClean="0">
                <a:solidFill>
                  <a:srgbClr val="C00000"/>
                </a:solidFill>
              </a:rPr>
              <a:t>BaseClass</a:t>
            </a:r>
            <a:r>
              <a:rPr lang="en-US" dirty="0" smtClean="0">
                <a:solidFill>
                  <a:srgbClr val="C00000"/>
                </a:solidFill>
              </a:rPr>
              <a:t>()");</a:t>
            </a:r>
            <a:r>
              <a:rPr lang="en-US" dirty="0" smtClean="0"/>
              <a:t>   }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 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pPr lvl="3"/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SomeMethod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   </a:t>
            </a:r>
            <a:r>
              <a:rPr lang="ru-RU" dirty="0" smtClean="0"/>
              <a:t>{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(); </a:t>
            </a:r>
            <a:r>
              <a:rPr lang="ru-RU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()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{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 = </a:t>
            </a:r>
            <a:r>
              <a:rPr lang="en-US" sz="1200" dirty="0" smtClean="0">
                <a:solidFill>
                  <a:srgbClr val="C00000"/>
                </a:solidFill>
              </a:rPr>
              <a:t>"Animal"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string</a:t>
            </a:r>
            <a:r>
              <a:rPr lang="en-US" sz="1200" dirty="0" smtClean="0"/>
              <a:t> Name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name; }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200" dirty="0" smtClean="0"/>
              <a:t>.name 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1200" dirty="0" smtClean="0"/>
              <a:t>; }</a:t>
            </a:r>
            <a:r>
              <a:rPr lang="ru-RU" sz="1200" dirty="0" smtClean="0"/>
              <a:t> }</a:t>
            </a:r>
          </a:p>
          <a:p>
            <a:endParaRPr lang="ru-RU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string</a:t>
            </a:r>
            <a:r>
              <a:rPr lang="en-US" sz="1200" dirty="0" smtClean="0"/>
              <a:t> Name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;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set</a:t>
            </a:r>
            <a:r>
              <a:rPr lang="en-US" sz="1200" dirty="0" smtClean="0"/>
              <a:t>; }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45" y="1139687"/>
            <a:ext cx="438427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Абстракция позволяет создавать модели, которые представляют сущности реального мира или концепции программы с точки зрения их существенных характеристик.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Важным 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8588" y="1295400"/>
            <a:ext cx="48863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4141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ru-RU" dirty="0" smtClean="0"/>
              <a:t>Интерфейсы</a:t>
            </a:r>
          </a:p>
          <a:p>
            <a:pPr>
              <a:buAutoNum type="arabicPeriod"/>
            </a:pPr>
            <a:endParaRPr lang="ru-RU" dirty="0" smtClean="0"/>
          </a:p>
          <a:p>
            <a:r>
              <a:rPr lang="ru-RU" dirty="0" smtClean="0"/>
              <a:t>Чаще как абстракцию используют интерфейсы, так как наследоваться можно от любого их количества.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78961" y="16147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925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Используется для описания базового функционала, который будет расширяться в производных классах.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82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абстрактных методов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свойств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</a:t>
            </a:r>
            <a:r>
              <a:rPr lang="ru-RU" dirty="0" smtClean="0"/>
              <a:t>на паттерне «Мост»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3232149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/>
              <a:t>Абстракция будет делегировать работу одному из объектов реализаций. Причём, реализации можно будет </a:t>
            </a:r>
            <a:r>
              <a:rPr lang="ru-RU" dirty="0" err="1" smtClean="0"/>
              <a:t>взаимозаменять</a:t>
            </a:r>
            <a:r>
              <a:rPr lang="ru-RU" dirty="0" smtClean="0"/>
              <a:t>, но только при условии, что все они будут следовать общему интерфейсу</a:t>
            </a:r>
            <a:r>
              <a:rPr lang="ru-RU" dirty="0" smtClean="0"/>
              <a:t>.</a:t>
            </a:r>
          </a:p>
          <a:p>
            <a:pPr lvl="0" indent="-342900">
              <a:lnSpc>
                <a:spcPct val="115000"/>
              </a:lnSpc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/>
              <a:t>Таким образом, вы сможете изменять графический интерфейс приложения, не трогая низкоуровневый код работы с операционной системой. 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AutoShape 6" descr="Вариант кросс-платформенной архитектур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C:\Users\pavel\Downloads\bridge-2-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5548" y="1257299"/>
            <a:ext cx="4978402" cy="311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 предприятии требовалось реализовать получение одних и тех же данных из разных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CAD-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систем.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Данные на выходе имели один и тот же вид.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Если реализовать интерфейсы под любой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то результат был бы такой же.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9750" y="1258687"/>
            <a:ext cx="5884862" cy="24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наследованием от необходимых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интерйейсов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40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 (при правильной реализации интерфейса).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ru-RU" dirty="0" err="1" smtClean="0"/>
              <a:t>currentTool</a:t>
            </a:r>
            <a:r>
              <a:rPr lang="ru-RU" dirty="0" smtClean="0"/>
              <a:t> типа </a:t>
            </a:r>
            <a:r>
              <a:rPr lang="ru-RU" dirty="0" err="1" smtClean="0"/>
              <a:t>ITool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и свойство </a:t>
            </a:r>
            <a:r>
              <a:rPr lang="ru-RU" dirty="0" err="1" smtClean="0"/>
              <a:t>currentClothSet</a:t>
            </a:r>
            <a:r>
              <a:rPr lang="ru-RU" dirty="0" smtClean="0"/>
              <a:t> типа </a:t>
            </a:r>
            <a:r>
              <a:rPr lang="ru-RU" dirty="0" err="1" smtClean="0"/>
              <a:t>ICloth</a:t>
            </a:r>
            <a:r>
              <a:rPr lang="en-US" dirty="0" smtClean="0"/>
              <a:t>S</a:t>
            </a:r>
            <a:r>
              <a:rPr lang="ru-RU" dirty="0" err="1" smtClean="0"/>
              <a:t>et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1.3 Добавить метод </a:t>
            </a:r>
            <a:r>
              <a:rPr lang="ru-RU" dirty="0" err="1" smtClean="0"/>
              <a:t>SetNextTools</a:t>
            </a:r>
            <a:r>
              <a:rPr lang="ru-RU" dirty="0" smtClean="0"/>
              <a:t>()</a:t>
            </a:r>
          </a:p>
          <a:p>
            <a:r>
              <a:rPr lang="ru-RU" dirty="0" smtClean="0"/>
              <a:t>1.4 Добавить метод </a:t>
            </a:r>
            <a:r>
              <a:rPr lang="ru-RU" dirty="0" err="1" smtClean="0"/>
              <a:t>ChangeClothes</a:t>
            </a:r>
            <a:r>
              <a:rPr lang="ru-RU" dirty="0" smtClean="0"/>
              <a:t>(</a:t>
            </a:r>
            <a:r>
              <a:rPr lang="ru-RU" dirty="0" err="1" smtClean="0"/>
              <a:t>IClothset</a:t>
            </a:r>
            <a:r>
              <a:rPr lang="ru-RU" dirty="0" smtClean="0"/>
              <a:t> </a:t>
            </a:r>
            <a:r>
              <a:rPr lang="ru-RU" dirty="0" err="1" smtClean="0"/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allTools</a:t>
            </a:r>
            <a:r>
              <a:rPr lang="ru-RU" dirty="0" smtClean="0"/>
              <a:t> типа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ITool</a:t>
            </a:r>
            <a:r>
              <a:rPr lang="ru-RU" dirty="0" smtClean="0"/>
              <a:t>&gt;. 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метод </a:t>
            </a:r>
            <a:r>
              <a:rPr lang="ru-RU" dirty="0" err="1" smtClean="0"/>
              <a:t>ShootViaCurrentTool</a:t>
            </a:r>
            <a:r>
              <a:rPr lang="ru-RU" dirty="0" smtClean="0"/>
              <a:t>()</a:t>
            </a:r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Описать интерфейс </a:t>
            </a:r>
            <a:r>
              <a:rPr lang="ru-RU" dirty="0" err="1" smtClean="0"/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ru-RU" dirty="0" err="1" smtClean="0"/>
              <a:t>Shoot</a:t>
            </a:r>
            <a:r>
              <a:rPr lang="ru-RU" dirty="0" smtClean="0"/>
              <a:t>() 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	Описать интерфейс </a:t>
            </a:r>
            <a:r>
              <a:rPr lang="ru-RU" dirty="0" err="1" smtClean="0"/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ru-RU" dirty="0" err="1" smtClean="0"/>
              <a:t>currentTool</a:t>
            </a:r>
            <a:r>
              <a:rPr lang="ru-RU" dirty="0" smtClean="0"/>
              <a:t> 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Выстрелить текущим оружием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440" y="2836311"/>
            <a:ext cx="6833870" cy="18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42923" y="1219200"/>
            <a:ext cx="5375322" cy="299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композиции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агрегации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=""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=""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5417</TotalTime>
  <Words>2770</Words>
  <Application>Microsoft Office PowerPoint</Application>
  <PresentationFormat>Экран (16:9)</PresentationFormat>
  <Paragraphs>538</Paragraphs>
  <Slides>66</Slides>
  <Notes>66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7" baseType="lpstr">
      <vt:lpstr>Arial</vt:lpstr>
      <vt:lpstr>Roboto</vt:lpstr>
      <vt:lpstr>HeliosExtC</vt:lpstr>
      <vt:lpstr>Calibri</vt:lpstr>
      <vt:lpstr>Arial Unicode MS</vt:lpstr>
      <vt:lpstr>Consolas</vt:lpstr>
      <vt:lpstr>Segoe UI</vt:lpstr>
      <vt:lpstr>Wingdings</vt:lpstr>
      <vt:lpstr>Avenir</vt:lpstr>
      <vt:lpstr>Courier New</vt:lpstr>
      <vt:lpstr>Светлая тема</vt:lpstr>
      <vt:lpstr>ООП</vt:lpstr>
      <vt:lpstr>Слайд 2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Некоторые нюансы наследования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Ключевое слово override</vt:lpstr>
      <vt:lpstr>Вопросы, на которые отвечает наследование</vt:lpstr>
      <vt:lpstr>Решение задач</vt:lpstr>
      <vt:lpstr>Решение задач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Ключевое слово abstract</vt:lpstr>
      <vt:lpstr>Ключевое слово override</vt:lpstr>
      <vt:lpstr>Пример на паттерне «Мост»</vt:lpstr>
      <vt:lpstr>Пример из практики 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Ключевое слово new 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527</cp:revision>
  <dcterms:modified xsi:type="dcterms:W3CDTF">2024-12-16T19:47:22Z</dcterms:modified>
</cp:coreProperties>
</file>